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40.jpeg" ContentType="image/jpeg"/>
  <Override PartName="/ppt/media/image37.jpeg" ContentType="image/jpeg"/>
  <Override PartName="/ppt/media/image36.jpeg" ContentType="image/jpeg"/>
  <Override PartName="/ppt/media/image35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38.jpeg" ContentType="image/jpeg"/>
  <Override PartName="/ppt/media/image16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7.jpeg" ContentType="image/jpeg"/>
  <Override PartName="/ppt/media/image4.png" ContentType="image/png"/>
  <Override PartName="/ppt/media/image2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Siebente GliederungsebeneTextmasterformate durch Klicken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2800" strike="noStrike">
                <a:solidFill>
                  <a:srgbClr val="ffffff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400" strike="noStrike">
                <a:solidFill>
                  <a:srgbClr val="ffffff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de-DE" sz="2000" strike="noStrike">
                <a:solidFill>
                  <a:srgbClr val="ffffff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de-DE" sz="2000" strike="noStrike">
                <a:solidFill>
                  <a:srgbClr val="ffffff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AT" sz="1200" strike="noStrike">
                <a:solidFill>
                  <a:srgbClr val="ffffff"/>
                </a:solidFill>
                <a:latin typeface="Calibri"/>
              </a:rPr>
              <a:t>26.02.2015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404162-A713-4D55-8894-FE9D4FFE4636}" type="slidenum">
              <a:rPr lang="de-AT" sz="1200" strike="noStrike">
                <a:solidFill>
                  <a:srgbClr val="ffffff"/>
                </a:solidFill>
                <a:latin typeface="Calibri"/>
              </a:rPr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AT" sz="1200" strike="noStrike">
                <a:solidFill>
                  <a:srgbClr val="ffffff"/>
                </a:solidFill>
                <a:latin typeface="Calibri"/>
              </a:rPr>
              <a:t>26.02.2015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7391F9-8127-4108-8604-2940BB72321B}" type="slidenum">
              <a:rPr lang="de-AT" sz="1200" strike="noStrike">
                <a:solidFill>
                  <a:srgbClr val="ffffff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>
                <a:latin typeface="Calibri"/>
              </a:rPr>
              <a:t>Klicken Sie, um das Format des Titeltextes zu bearbeiten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400"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AT" sz="1200" strike="noStrike">
                <a:solidFill>
                  <a:srgbClr val="ffffff"/>
                </a:solidFill>
                <a:latin typeface="Calibri"/>
              </a:rPr>
              <a:t>26.02.2015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4E3C66D-AD7D-4B75-8ECA-A9E9F8102122}" type="slidenum">
              <a:rPr lang="de-AT" sz="1200" strike="noStrike">
                <a:solidFill>
                  <a:srgbClr val="ffffff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400">
                <a:latin typeface="Calibri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Calibri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Calibri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26960" y="548640"/>
            <a:ext cx="8061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AT" sz="3600" strike="noStrike">
                <a:solidFill>
                  <a:srgbClr val="eeece1"/>
                </a:solidFill>
                <a:latin typeface="Calibri"/>
              </a:rPr>
              <a:t>Warum fahren wir auf Wintersportwoche?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755640" y="1268640"/>
            <a:ext cx="5688360" cy="442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Teil des Lehrplanes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Wintersport erleben und erlernen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Teambuilding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Sozialkompetenz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Verbesserung Schüler–Lehrer Verhältnis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Naturerlebnis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AT" sz="2800" strike="noStrike">
                <a:solidFill>
                  <a:srgbClr val="ffffff"/>
                </a:solidFill>
                <a:latin typeface="Calibri"/>
              </a:rPr>
              <a:t>Spaß haben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571920" y="500040"/>
            <a:ext cx="5285880" cy="6000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2000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*  Schi (Bindung vom Fachmann eingestellt), Stöcke zusammengeschnallt !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*  Snowboard </a:t>
            </a: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Achtung! Mit </a:t>
            </a:r>
            <a:r>
              <a:rPr b="1" lang="de-DE" sz="2000" strike="noStrike" u="sng">
                <a:solidFill>
                  <a:srgbClr val="ffffff"/>
                </a:solidFill>
                <a:latin typeface="Calibri"/>
              </a:rPr>
              <a:t>Rutsch-pad</a:t>
            </a: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 und </a:t>
            </a:r>
            <a:r>
              <a:rPr b="1" lang="de-DE" sz="2000" strike="noStrike" u="sng">
                <a:solidFill>
                  <a:srgbClr val="ffffff"/>
                </a:solidFill>
                <a:latin typeface="Calibri"/>
              </a:rPr>
              <a:t>Fangriemen</a:t>
            </a: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 = Pflicht!!!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              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  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*   </a:t>
            </a: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Helm!!Pflicht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 Handschuhe (2Paar)        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                   </a:t>
            </a:r>
            <a:r>
              <a:rPr lang="de-DE" sz="2000" strike="noStrike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43" name="Inhaltsplatzhalter 6" descr=""/>
          <p:cNvPicPr/>
          <p:nvPr/>
        </p:nvPicPr>
        <p:blipFill>
          <a:blip r:embed="rId1"/>
          <a:stretch/>
        </p:blipFill>
        <p:spPr>
          <a:xfrm>
            <a:off x="457200" y="2071800"/>
            <a:ext cx="3257280" cy="279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857760" y="274680"/>
            <a:ext cx="4828680" cy="6082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**  </a:t>
            </a:r>
            <a:r>
              <a:rPr b="1" lang="de-DE" sz="2200" strike="noStrike">
                <a:solidFill>
                  <a:srgbClr val="ffffff"/>
                </a:solidFill>
                <a:latin typeface="Calibri"/>
              </a:rPr>
              <a:t>Schibrille!!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, Sonnenbrille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Taschengeld  ? (ca.20 € - muss nicht sein  denn wir haben Vollpension )                           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*  Lesestoff, event. Musikinstrument;Tischtennisschläger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                 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45" name="Inhaltsplatzhalter 3" descr=""/>
          <p:cNvPicPr/>
          <p:nvPr/>
        </p:nvPicPr>
        <p:blipFill>
          <a:blip r:embed="rId1"/>
          <a:stretch/>
        </p:blipFill>
        <p:spPr>
          <a:xfrm>
            <a:off x="457200" y="1827360"/>
            <a:ext cx="3538440" cy="285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929040" y="274680"/>
            <a:ext cx="4757400" cy="6082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2200" strike="noStrike">
                <a:solidFill>
                  <a:srgbClr val="ffffff"/>
                </a:solidFill>
                <a:latin typeface="Calibri"/>
              </a:rPr>
              <a:t>*  !Keine Bettwäsche!!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  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i="1" lang="de-DE" sz="2200" strike="noStrike">
                <a:solidFill>
                  <a:srgbClr val="ffffff"/>
                </a:solidFill>
                <a:latin typeface="Calibri"/>
              </a:rPr>
              <a:t>( Aber das Überziehen sollte gekonnt werden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 )                          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*  Snowboard  eventuell Knie-,und </a:t>
            </a:r>
            <a:r>
              <a:rPr b="1" lang="de-DE" sz="2200" strike="noStrike">
                <a:solidFill>
                  <a:srgbClr val="ffffff"/>
                </a:solidFill>
                <a:latin typeface="Calibri"/>
              </a:rPr>
              <a:t> Handgelenkschützer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 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  </a:t>
            </a:r>
            <a:r>
              <a:rPr lang="de-DE" sz="22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b="1" lang="de-DE" sz="2200" strike="noStrike">
                <a:solidFill>
                  <a:srgbClr val="ffffff"/>
                </a:solidFill>
                <a:latin typeface="Calibri"/>
              </a:rPr>
              <a:t>  Elektronische Geräte nur auf  </a:t>
            </a:r>
            <a:r>
              <a:rPr b="1" lang="de-DE" sz="2200" strike="noStrike" u="sng">
                <a:solidFill>
                  <a:srgbClr val="ffffff"/>
                </a:solidFill>
                <a:latin typeface="Calibri"/>
              </a:rPr>
              <a:t>eigene Verantwortung !!!!!!!! </a:t>
            </a:r>
            <a:r>
              <a:rPr b="1" lang="de-DE" sz="2200" strike="noStrike">
                <a:solidFill>
                  <a:srgbClr val="ffffff"/>
                </a:solidFill>
                <a:latin typeface="Calibri"/>
              </a:rPr>
              <a:t>     </a:t>
            </a:r>
            <a:r>
              <a:rPr lang="de-DE" sz="4400" strike="noStrike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47" name="Inhaltsplatzhalter 5" descr=""/>
          <p:cNvPicPr/>
          <p:nvPr/>
        </p:nvPicPr>
        <p:blipFill>
          <a:blip r:embed="rId1"/>
          <a:stretch/>
        </p:blipFill>
        <p:spPr>
          <a:xfrm>
            <a:off x="457200" y="2000160"/>
            <a:ext cx="3328560" cy="271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85840"/>
            <a:ext cx="8229240" cy="1999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trike="noStrike">
                <a:solidFill>
                  <a:srgbClr val="ffffff"/>
                </a:solidFill>
                <a:latin typeface="Calibri"/>
              </a:rPr>
              <a:t>*  E-Card!!  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sowie Notfallabschnitt bitte in einem Kuvert .    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                 Bitte im Bus griffbereit halten, (Nicht im Koffer!)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 wird während der Fahrt ab gesammelt.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      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trike="noStrike">
                <a:solidFill>
                  <a:srgbClr val="ffffff"/>
                </a:solidFill>
                <a:latin typeface="Calibri"/>
              </a:rPr>
              <a:t> *  1 Tasche – Koffer ( Schischuhe bitte, wenn geht nicht extra!)</a:t>
            </a:r>
            <a:endParaRPr/>
          </a:p>
        </p:txBody>
      </p:sp>
      <p:pic>
        <p:nvPicPr>
          <p:cNvPr id="149" name="Inhaltsplatzhalter 3" descr=""/>
          <p:cNvPicPr/>
          <p:nvPr/>
        </p:nvPicPr>
        <p:blipFill>
          <a:blip r:embed="rId1"/>
          <a:stretch/>
        </p:blipFill>
        <p:spPr>
          <a:xfrm>
            <a:off x="571320" y="2571840"/>
            <a:ext cx="1952280" cy="2029680"/>
          </a:xfrm>
          <a:prstGeom prst="rect">
            <a:avLst/>
          </a:prstGeom>
          <a:ln>
            <a:noFill/>
          </a:ln>
        </p:spPr>
      </p:pic>
      <p:pic>
        <p:nvPicPr>
          <p:cNvPr id="150" name="Grafik 4" descr=""/>
          <p:cNvPicPr/>
          <p:nvPr/>
        </p:nvPicPr>
        <p:blipFill>
          <a:blip r:embed="rId2"/>
          <a:stretch/>
        </p:blipFill>
        <p:spPr>
          <a:xfrm>
            <a:off x="2786040" y="3643200"/>
            <a:ext cx="2214360" cy="2102760"/>
          </a:xfrm>
          <a:prstGeom prst="rect">
            <a:avLst/>
          </a:prstGeom>
          <a:ln>
            <a:noFill/>
          </a:ln>
        </p:spPr>
      </p:pic>
      <p:pic>
        <p:nvPicPr>
          <p:cNvPr id="151" name="Grafik 5" descr=""/>
          <p:cNvPicPr/>
          <p:nvPr/>
        </p:nvPicPr>
        <p:blipFill>
          <a:blip r:embed="rId3"/>
          <a:stretch/>
        </p:blipFill>
        <p:spPr>
          <a:xfrm>
            <a:off x="5286240" y="2714760"/>
            <a:ext cx="1785600" cy="1213920"/>
          </a:xfrm>
          <a:prstGeom prst="rect">
            <a:avLst/>
          </a:prstGeom>
          <a:ln>
            <a:noFill/>
          </a:ln>
        </p:spPr>
      </p:pic>
      <p:pic>
        <p:nvPicPr>
          <p:cNvPr id="152" name="Grafik 6" descr=""/>
          <p:cNvPicPr/>
          <p:nvPr/>
        </p:nvPicPr>
        <p:blipFill>
          <a:blip r:embed="rId4"/>
          <a:stretch/>
        </p:blipFill>
        <p:spPr>
          <a:xfrm>
            <a:off x="6286680" y="4357800"/>
            <a:ext cx="1928520" cy="129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000320" y="274680"/>
            <a:ext cx="4686120" cy="1725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4800" strike="noStrike">
                <a:solidFill>
                  <a:srgbClr val="ffffff"/>
                </a:solidFill>
                <a:latin typeface="Calibri"/>
              </a:rPr>
              <a:t>Tagesablauf: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000320" y="1500120"/>
            <a:ext cx="4686120" cy="46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Wecken 07:15          Frühstück 08:00 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Ausrücken 09:00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Rückkunft 11:45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Mittagessen 12:30      Pause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Ausrücken  14:00  - 16:30     Freizeit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Nachtmahl 18:30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Abendprogramm 19:30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2000" strike="noStrike">
                <a:solidFill>
                  <a:srgbClr val="ffffff"/>
                </a:solidFill>
                <a:latin typeface="Calibri"/>
              </a:rPr>
              <a:t>Nachtruhe ca. 21:45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5" name="Grafik 4" descr=""/>
          <p:cNvPicPr/>
          <p:nvPr/>
        </p:nvPicPr>
        <p:blipFill>
          <a:blip r:embed="rId1"/>
          <a:stretch/>
        </p:blipFill>
        <p:spPr>
          <a:xfrm>
            <a:off x="214200" y="1285920"/>
            <a:ext cx="3642840" cy="2428560"/>
          </a:xfrm>
          <a:prstGeom prst="rect">
            <a:avLst/>
          </a:prstGeom>
          <a:ln>
            <a:noFill/>
          </a:ln>
        </p:spPr>
      </p:pic>
      <p:pic>
        <p:nvPicPr>
          <p:cNvPr id="156" name="Grafik 5" descr=""/>
          <p:cNvPicPr/>
          <p:nvPr/>
        </p:nvPicPr>
        <p:blipFill>
          <a:blip r:embed="rId2"/>
          <a:stretch/>
        </p:blipFill>
        <p:spPr>
          <a:xfrm>
            <a:off x="214200" y="3857760"/>
            <a:ext cx="3642840" cy="249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afik 5" descr=""/>
          <p:cNvPicPr/>
          <p:nvPr/>
        </p:nvPicPr>
        <p:blipFill>
          <a:blip r:embed="rId1"/>
          <a:stretch/>
        </p:blipFill>
        <p:spPr>
          <a:xfrm>
            <a:off x="4500000" y="500040"/>
            <a:ext cx="4104000" cy="2857320"/>
          </a:xfrm>
          <a:prstGeom prst="rect">
            <a:avLst/>
          </a:prstGeom>
          <a:ln>
            <a:noFill/>
          </a:ln>
        </p:spPr>
      </p:pic>
      <p:pic>
        <p:nvPicPr>
          <p:cNvPr id="158" name="Grafik 6" descr=""/>
          <p:cNvPicPr/>
          <p:nvPr/>
        </p:nvPicPr>
        <p:blipFill>
          <a:blip r:embed="rId2"/>
          <a:stretch/>
        </p:blipFill>
        <p:spPr>
          <a:xfrm>
            <a:off x="611640" y="3789000"/>
            <a:ext cx="3500280" cy="2714400"/>
          </a:xfrm>
          <a:prstGeom prst="rect">
            <a:avLst/>
          </a:prstGeom>
          <a:ln>
            <a:noFill/>
          </a:ln>
        </p:spPr>
      </p:pic>
      <p:pic>
        <p:nvPicPr>
          <p:cNvPr id="159" name="Grafik 7" descr=""/>
          <p:cNvPicPr/>
          <p:nvPr/>
        </p:nvPicPr>
        <p:blipFill>
          <a:blip r:embed="rId3"/>
          <a:stretch/>
        </p:blipFill>
        <p:spPr>
          <a:xfrm>
            <a:off x="4572000" y="3573000"/>
            <a:ext cx="4285800" cy="2999880"/>
          </a:xfrm>
          <a:prstGeom prst="rect">
            <a:avLst/>
          </a:prstGeom>
          <a:ln>
            <a:noFill/>
          </a:ln>
        </p:spPr>
      </p:pic>
      <p:pic>
        <p:nvPicPr>
          <p:cNvPr id="160" name="Grafik 16" descr=""/>
          <p:cNvPicPr/>
          <p:nvPr/>
        </p:nvPicPr>
        <p:blipFill>
          <a:blip r:embed="rId4"/>
          <a:stretch/>
        </p:blipFill>
        <p:spPr>
          <a:xfrm>
            <a:off x="395640" y="404640"/>
            <a:ext cx="3888000" cy="3096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de-AT" sz="4000" strike="noStrike">
                <a:solidFill>
                  <a:srgbClr val="eeece1"/>
                </a:solidFill>
                <a:latin typeface="Calibri"/>
              </a:rPr>
              <a:t>Wintersportwoche….was bleibt?</a:t>
            </a:r>
            <a:endParaRPr/>
          </a:p>
          <a:p>
            <a:pPr algn="ctr">
              <a:lnSpc>
                <a:spcPct val="100000"/>
              </a:lnSpc>
            </a:pPr>
            <a:r>
              <a:rPr lang="de-AT" sz="4000" strike="noStrike">
                <a:solidFill>
                  <a:srgbClr val="eeece1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457200" y="1196640"/>
            <a:ext cx="7067160" cy="532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</a:pPr>
            <a:r>
              <a:rPr lang="de-AT" sz="2000" strike="noStrike">
                <a:solidFill>
                  <a:srgbClr val="ffffff"/>
                </a:solidFill>
                <a:latin typeface="Calibri"/>
              </a:rPr>
              <a:t>Laut Kuhn/Stöhler/Brehm von der Universität Bayreuth:</a:t>
            </a:r>
            <a:endParaRPr/>
          </a:p>
          <a:p>
            <a:pPr>
              <a:lnSpc>
                <a:spcPct val="80000"/>
              </a:lnSpc>
            </a:pPr>
            <a:r>
              <a:rPr lang="de-AT" sz="2700" strike="noStrike">
                <a:solidFill>
                  <a:srgbClr val="ffffff"/>
                </a:solidFill>
                <a:latin typeface="Calibri"/>
              </a:rPr>
              <a:t>  </a:t>
            </a:r>
            <a:endParaRPr/>
          </a:p>
          <a:p>
            <a:pPr>
              <a:lnSpc>
                <a:spcPct val="80000"/>
              </a:lnSpc>
            </a:pPr>
            <a:r>
              <a:rPr lang="de-AT" sz="2700" strike="noStrike">
                <a:solidFill>
                  <a:srgbClr val="ffffff"/>
                </a:solidFill>
                <a:latin typeface="Calibri"/>
              </a:rPr>
              <a:t>*  Das Verhalten der Teilnehmer ist </a:t>
            </a:r>
            <a:r>
              <a:rPr b="1" lang="de-AT" sz="2700" strike="noStrike">
                <a:solidFill>
                  <a:srgbClr val="ffffff"/>
                </a:solidFill>
                <a:latin typeface="Calibri"/>
              </a:rPr>
              <a:t>selbstbewusster </a:t>
            </a:r>
            <a:r>
              <a:rPr lang="de-AT" sz="2700" strike="noStrike">
                <a:solidFill>
                  <a:srgbClr val="ffffff"/>
                </a:solidFill>
                <a:latin typeface="Calibri"/>
              </a:rPr>
              <a:t>und weniger problematisch.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de-AT" sz="2700" strike="noStrike">
                <a:solidFill>
                  <a:srgbClr val="ffffff"/>
                </a:solidFill>
                <a:latin typeface="Calibri"/>
              </a:rPr>
              <a:t>Die Jugendlichen fühlen sich den </a:t>
            </a:r>
            <a:r>
              <a:rPr b="1" lang="de-AT" sz="2700" strike="noStrike">
                <a:solidFill>
                  <a:srgbClr val="ffffff"/>
                </a:solidFill>
                <a:latin typeface="Calibri"/>
              </a:rPr>
              <a:t>schulischen Anforderungen</a:t>
            </a:r>
            <a:r>
              <a:rPr lang="de-AT" sz="2700" strike="noStrike">
                <a:solidFill>
                  <a:srgbClr val="ffffff"/>
                </a:solidFill>
                <a:latin typeface="Calibri"/>
              </a:rPr>
              <a:t> besser gewachsen.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de-AT" sz="2700" strike="noStrike">
                <a:solidFill>
                  <a:srgbClr val="ffffff"/>
                </a:solidFill>
                <a:latin typeface="Calibri"/>
              </a:rPr>
              <a:t>Die </a:t>
            </a:r>
            <a:r>
              <a:rPr b="1" lang="de-AT" sz="2700" strike="noStrike">
                <a:solidFill>
                  <a:srgbClr val="ffffff"/>
                </a:solidFill>
                <a:latin typeface="Calibri"/>
              </a:rPr>
              <a:t>soziale Eingebundenheit </a:t>
            </a:r>
            <a:r>
              <a:rPr lang="de-AT" sz="2700" strike="noStrike">
                <a:solidFill>
                  <a:srgbClr val="ffffff"/>
                </a:solidFill>
                <a:latin typeface="Calibri"/>
              </a:rPr>
              <a:t>erhöht sich.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StarSymbol"/>
              <a:buChar char=""/>
            </a:pPr>
            <a:r>
              <a:rPr lang="de-AT" sz="2700" strike="noStrike">
                <a:solidFill>
                  <a:srgbClr val="ffffff"/>
                </a:solidFill>
                <a:latin typeface="Calibri"/>
              </a:rPr>
              <a:t>Die Jugendlichen bewerten ihre </a:t>
            </a:r>
            <a:r>
              <a:rPr b="1" lang="de-AT" sz="2700" strike="noStrike">
                <a:solidFill>
                  <a:srgbClr val="ffffff"/>
                </a:solidFill>
                <a:latin typeface="Calibri"/>
              </a:rPr>
              <a:t>körperlichen Eigenschaften</a:t>
            </a:r>
            <a:r>
              <a:rPr lang="de-AT" sz="2700" strike="noStrike">
                <a:solidFill>
                  <a:srgbClr val="ffffff"/>
                </a:solidFill>
                <a:latin typeface="Calibri"/>
              </a:rPr>
              <a:t> und ihre körperliche Erscheinung höher als vorher.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64" name="Inhaltsplatzhalter 3" descr=""/>
          <p:cNvPicPr/>
          <p:nvPr/>
        </p:nvPicPr>
        <p:blipFill>
          <a:blip r:embed="rId1"/>
          <a:stretch/>
        </p:blipFill>
        <p:spPr>
          <a:xfrm>
            <a:off x="214200" y="285840"/>
            <a:ext cx="4428720" cy="3071520"/>
          </a:xfrm>
          <a:prstGeom prst="rect">
            <a:avLst/>
          </a:prstGeom>
          <a:ln>
            <a:noFill/>
          </a:ln>
        </p:spPr>
      </p:pic>
      <p:pic>
        <p:nvPicPr>
          <p:cNvPr id="165" name="Grafik 4" descr=""/>
          <p:cNvPicPr/>
          <p:nvPr/>
        </p:nvPicPr>
        <p:blipFill>
          <a:blip r:embed="rId2"/>
          <a:stretch/>
        </p:blipFill>
        <p:spPr>
          <a:xfrm>
            <a:off x="4857840" y="285840"/>
            <a:ext cx="4071600" cy="3071520"/>
          </a:xfrm>
          <a:prstGeom prst="rect">
            <a:avLst/>
          </a:prstGeom>
          <a:ln>
            <a:noFill/>
          </a:ln>
        </p:spPr>
      </p:pic>
      <p:pic>
        <p:nvPicPr>
          <p:cNvPr id="166" name="Grafik 5" descr=""/>
          <p:cNvPicPr/>
          <p:nvPr/>
        </p:nvPicPr>
        <p:blipFill>
          <a:blip r:embed="rId3"/>
          <a:stretch/>
        </p:blipFill>
        <p:spPr>
          <a:xfrm>
            <a:off x="214200" y="3500280"/>
            <a:ext cx="4428720" cy="3214440"/>
          </a:xfrm>
          <a:prstGeom prst="rect">
            <a:avLst/>
          </a:prstGeom>
          <a:ln>
            <a:noFill/>
          </a:ln>
        </p:spPr>
      </p:pic>
      <p:pic>
        <p:nvPicPr>
          <p:cNvPr id="167" name="Grafik 6" descr=""/>
          <p:cNvPicPr/>
          <p:nvPr/>
        </p:nvPicPr>
        <p:blipFill>
          <a:blip r:embed="rId4"/>
          <a:stretch/>
        </p:blipFill>
        <p:spPr>
          <a:xfrm>
            <a:off x="4857840" y="3500280"/>
            <a:ext cx="4071600" cy="314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69" name="Inhaltsplatzhalter 3" descr=""/>
          <p:cNvPicPr/>
          <p:nvPr/>
        </p:nvPicPr>
        <p:blipFill>
          <a:blip r:embed="rId1"/>
          <a:stretch/>
        </p:blipFill>
        <p:spPr>
          <a:xfrm>
            <a:off x="214200" y="142920"/>
            <a:ext cx="4571640" cy="3285720"/>
          </a:xfrm>
          <a:prstGeom prst="rect">
            <a:avLst/>
          </a:prstGeom>
          <a:ln>
            <a:noFill/>
          </a:ln>
        </p:spPr>
      </p:pic>
      <p:pic>
        <p:nvPicPr>
          <p:cNvPr id="170" name="Grafik 4" descr=""/>
          <p:cNvPicPr/>
          <p:nvPr/>
        </p:nvPicPr>
        <p:blipFill>
          <a:blip r:embed="rId2"/>
          <a:stretch/>
        </p:blipFill>
        <p:spPr>
          <a:xfrm>
            <a:off x="4929120" y="214200"/>
            <a:ext cx="4000320" cy="3142800"/>
          </a:xfrm>
          <a:prstGeom prst="rect">
            <a:avLst/>
          </a:prstGeom>
          <a:ln>
            <a:noFill/>
          </a:ln>
        </p:spPr>
      </p:pic>
      <p:pic>
        <p:nvPicPr>
          <p:cNvPr id="171" name="Grafik 5" descr=""/>
          <p:cNvPicPr/>
          <p:nvPr/>
        </p:nvPicPr>
        <p:blipFill>
          <a:blip r:embed="rId3"/>
          <a:stretch/>
        </p:blipFill>
        <p:spPr>
          <a:xfrm>
            <a:off x="4357800" y="3500280"/>
            <a:ext cx="4500360" cy="3071520"/>
          </a:xfrm>
          <a:prstGeom prst="rect">
            <a:avLst/>
          </a:prstGeom>
          <a:ln>
            <a:noFill/>
          </a:ln>
        </p:spPr>
      </p:pic>
      <p:pic>
        <p:nvPicPr>
          <p:cNvPr id="172" name="Grafik 6" descr=""/>
          <p:cNvPicPr/>
          <p:nvPr/>
        </p:nvPicPr>
        <p:blipFill>
          <a:blip r:embed="rId4"/>
          <a:stretch/>
        </p:blipFill>
        <p:spPr>
          <a:xfrm>
            <a:off x="285840" y="3571920"/>
            <a:ext cx="3857400" cy="29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5" descr=""/>
          <p:cNvPicPr/>
          <p:nvPr/>
        </p:nvPicPr>
        <p:blipFill>
          <a:blip r:embed="rId1"/>
          <a:stretch/>
        </p:blipFill>
        <p:spPr>
          <a:xfrm>
            <a:off x="251640" y="332640"/>
            <a:ext cx="4343760" cy="303480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3" descr=""/>
          <p:cNvPicPr/>
          <p:nvPr/>
        </p:nvPicPr>
        <p:blipFill>
          <a:blip r:embed="rId2"/>
          <a:stretch/>
        </p:blipFill>
        <p:spPr>
          <a:xfrm>
            <a:off x="395640" y="3861000"/>
            <a:ext cx="3573000" cy="2231640"/>
          </a:xfrm>
          <a:prstGeom prst="rect">
            <a:avLst/>
          </a:prstGeom>
          <a:ln w="9360">
            <a:noFill/>
          </a:ln>
        </p:spPr>
      </p:pic>
      <p:pic>
        <p:nvPicPr>
          <p:cNvPr id="175" name="Picture 4" descr=""/>
          <p:cNvPicPr/>
          <p:nvPr/>
        </p:nvPicPr>
        <p:blipFill>
          <a:blip r:embed="rId3"/>
          <a:stretch/>
        </p:blipFill>
        <p:spPr>
          <a:xfrm>
            <a:off x="5076720" y="3716280"/>
            <a:ext cx="3336480" cy="229356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5" descr=""/>
          <p:cNvPicPr/>
          <p:nvPr/>
        </p:nvPicPr>
        <p:blipFill>
          <a:blip r:embed="rId4"/>
          <a:stretch/>
        </p:blipFill>
        <p:spPr>
          <a:xfrm>
            <a:off x="4932000" y="620640"/>
            <a:ext cx="3744000" cy="2376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85800" y="428760"/>
            <a:ext cx="7772040" cy="121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3600" strike="noStrike">
                <a:solidFill>
                  <a:srgbClr val="ffffff"/>
                </a:solidFill>
                <a:latin typeface="Berlin Sans FB Demi"/>
              </a:rPr>
              <a:t>Wintersportwoche 3 Klassen</a:t>
            </a:r>
            <a:r>
              <a:rPr lang="de-DE" sz="36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lang="de-DE" sz="3600" strike="noStrike">
                <a:solidFill>
                  <a:srgbClr val="ffffff"/>
                </a:solidFill>
                <a:latin typeface="Berlin Sans FB Demi"/>
              </a:rPr>
              <a:t> </a:t>
            </a:r>
            <a:r>
              <a:rPr lang="de-DE" sz="3200" strike="noStrike">
                <a:solidFill>
                  <a:srgbClr val="ffffff"/>
                </a:solidFill>
                <a:latin typeface="Berlin Sans FB Demi"/>
              </a:rPr>
              <a:t>Leiter:  Mag. Christian Swoboda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1371600" y="2143080"/>
            <a:ext cx="6400440" cy="3495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/>
          </a:p>
        </p:txBody>
      </p:sp>
      <p:pic>
        <p:nvPicPr>
          <p:cNvPr id="121" name="Picture 4" descr=""/>
          <p:cNvPicPr/>
          <p:nvPr/>
        </p:nvPicPr>
        <p:blipFill>
          <a:blip r:embed="rId1"/>
          <a:stretch/>
        </p:blipFill>
        <p:spPr>
          <a:xfrm>
            <a:off x="611640" y="2127240"/>
            <a:ext cx="7920360" cy="367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835640" y="2421000"/>
            <a:ext cx="6622200" cy="1179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371600" y="1196640"/>
            <a:ext cx="6400440" cy="444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de-AT" sz="3200" strike="noStrike">
                <a:solidFill>
                  <a:srgbClr val="ffffff"/>
                </a:solidFill>
                <a:latin typeface="Calibri"/>
              </a:rPr>
              <a:t>3B : Duschek B. N.</a:t>
            </a:r>
            <a:endParaRPr/>
          </a:p>
          <a:p>
            <a:pPr algn="ctr">
              <a:lnSpc>
                <a:spcPct val="100000"/>
              </a:lnSpc>
            </a:pPr>
            <a:r>
              <a:rPr lang="de-AT" sz="3200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lang="de-AT" sz="3200" strike="noStrike">
                <a:solidFill>
                  <a:srgbClr val="ffffff"/>
                </a:solidFill>
                <a:latin typeface="Calibri"/>
              </a:rPr>
              <a:t>Fischer K.</a:t>
            </a:r>
            <a:endParaRPr/>
          </a:p>
          <a:p>
            <a:pPr algn="ctr">
              <a:lnSpc>
                <a:spcPct val="100000"/>
              </a:lnSpc>
            </a:pPr>
            <a:r>
              <a:rPr lang="de-AT" sz="3200" strike="noStrike">
                <a:solidFill>
                  <a:srgbClr val="ffffff"/>
                </a:solidFill>
                <a:latin typeface="Calibri"/>
              </a:rPr>
              <a:t>3D: Carcamo Vallejos E.</a:t>
            </a:r>
            <a:endParaRPr/>
          </a:p>
          <a:p>
            <a:pPr algn="ctr">
              <a:lnSpc>
                <a:spcPct val="100000"/>
              </a:lnSpc>
            </a:pPr>
            <a:r>
              <a:rPr lang="de-AT" sz="3200" strike="noStrike">
                <a:solidFill>
                  <a:srgbClr val="ffffff"/>
                </a:solidFill>
                <a:latin typeface="Calibri"/>
              </a:rPr>
              <a:t>Ciupek Domenik</a:t>
            </a:r>
            <a:endParaRPr/>
          </a:p>
          <a:p>
            <a:pPr algn="ctr">
              <a:lnSpc>
                <a:spcPct val="100000"/>
              </a:lnSpc>
            </a:pPr>
            <a:r>
              <a:rPr lang="de-AT" sz="3200" strike="noStrike">
                <a:solidFill>
                  <a:srgbClr val="ffffff"/>
                </a:solidFill>
                <a:latin typeface="Calibri"/>
              </a:rPr>
              <a:t>Yu jia Xin K.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57160" y="2786040"/>
            <a:ext cx="7357680" cy="3357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57200" y="357120"/>
            <a:ext cx="7329240" cy="228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de-DE" sz="3200" strike="noStrike">
                <a:solidFill>
                  <a:srgbClr val="ffffff"/>
                </a:solidFill>
                <a:latin typeface="Berlin Sans FB Demi"/>
              </a:rPr>
              <a:t>Termin:</a:t>
            </a:r>
            <a:endParaRPr/>
          </a:p>
          <a:p>
            <a:pPr>
              <a:lnSpc>
                <a:spcPct val="100000"/>
              </a:lnSpc>
            </a:pPr>
            <a:r>
              <a:rPr lang="de-DE" sz="3200" strike="noStrike">
                <a:solidFill>
                  <a:srgbClr val="ffffff"/>
                </a:solidFill>
                <a:latin typeface="Berlin Sans FB Demi"/>
              </a:rPr>
              <a:t>                  </a:t>
            </a:r>
            <a:r>
              <a:rPr lang="de-DE" sz="3200" strike="noStrike">
                <a:solidFill>
                  <a:srgbClr val="ffffff"/>
                </a:solidFill>
                <a:latin typeface="Berlin Sans FB Demi"/>
              </a:rPr>
              <a:t>Abfahrt: Sonntag  01.03.2014</a:t>
            </a:r>
            <a:endParaRPr/>
          </a:p>
          <a:p>
            <a:pPr>
              <a:lnSpc>
                <a:spcPct val="100000"/>
              </a:lnSpc>
            </a:pPr>
            <a:r>
              <a:rPr lang="de-DE" sz="3200" strike="noStrike">
                <a:solidFill>
                  <a:srgbClr val="ffffff"/>
                </a:solidFill>
                <a:latin typeface="Berlin Sans FB Demi"/>
              </a:rPr>
              <a:t>                  </a:t>
            </a:r>
            <a:r>
              <a:rPr lang="de-DE" sz="3200" strike="noStrike">
                <a:solidFill>
                  <a:srgbClr val="ffffff"/>
                </a:solidFill>
                <a:latin typeface="Berlin Sans FB Demi"/>
              </a:rPr>
              <a:t>Ankunft: Freitag  06.03.2014</a:t>
            </a:r>
            <a:endParaRPr/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251640" y="2565000"/>
            <a:ext cx="8640720" cy="38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357120"/>
            <a:ext cx="8229240" cy="2214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Sportangebot:</a:t>
            </a: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lang="de-DE" sz="4000" strike="noStrike">
                <a:solidFill>
                  <a:srgbClr val="ffffff"/>
                </a:solidFill>
                <a:latin typeface="Berlin Sans FB Demi"/>
              </a:rPr>
              <a:t>Snowboard       </a:t>
            </a: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 Ski-Carving </a:t>
            </a: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
</a:t>
            </a:r>
            <a:endParaRPr/>
          </a:p>
        </p:txBody>
      </p:sp>
      <p:pic>
        <p:nvPicPr>
          <p:cNvPr id="128" name="Inhaltsplatzhalter 4" descr=""/>
          <p:cNvPicPr/>
          <p:nvPr/>
        </p:nvPicPr>
        <p:blipFill>
          <a:blip r:embed="rId1"/>
          <a:stretch/>
        </p:blipFill>
        <p:spPr>
          <a:xfrm>
            <a:off x="714240" y="2277000"/>
            <a:ext cx="3714480" cy="3509280"/>
          </a:xfrm>
          <a:prstGeom prst="rect">
            <a:avLst/>
          </a:prstGeom>
          <a:ln>
            <a:noFill/>
          </a:ln>
        </p:spPr>
      </p:pic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5052960" y="2061000"/>
            <a:ext cx="3123720" cy="43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Leihausrüstung: 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323640" y="1700640"/>
            <a:ext cx="8661240" cy="445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Schi, Schischuhe, Stöcke, </a:t>
            </a:r>
            <a:r>
              <a:rPr b="1" lang="de-DE" sz="3200" strike="noStrike">
                <a:solidFill>
                  <a:srgbClr val="ffffff"/>
                </a:solidFill>
                <a:latin typeface="Calibri"/>
              </a:rPr>
              <a:t>Helm</a:t>
            </a:r>
            <a:r>
              <a:rPr lang="de-DE" sz="3200" strike="noStrike">
                <a:solidFill>
                  <a:srgbClr val="ffffff"/>
                </a:solidFill>
                <a:latin typeface="Calibri"/>
              </a:rPr>
              <a:t> können gegen geringes Entgelt für die ganze Woche entliehen werden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Schiausrüstung  33 €,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Snowboardausrüstung 33 €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jeweils + Helm.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Verhaltensrichtlinien: 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204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Bei schweren Verstößen gegen Kursordnung oder Disziplin kann eine Schülerin/ ein Schüler von der weiteren Teilnahme ausgeschlossen werden.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 strike="noStrike">
                <a:solidFill>
                  <a:srgbClr val="ffffff"/>
                </a:solidFill>
                <a:latin typeface="Calibri"/>
              </a:rPr>
              <a:t>Die dabei anfallenden Kosten sind von den Erziehungsberechtigten zu tragen.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28760" y="214200"/>
            <a:ext cx="8329320" cy="928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31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b="1" lang="de-DE" sz="31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b="1" lang="de-DE" sz="31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b="1" lang="de-DE" sz="4400" strike="noStrike">
                <a:solidFill>
                  <a:srgbClr val="ffffff"/>
                </a:solidFill>
                <a:latin typeface="Berlin Sans FB Demi"/>
              </a:rPr>
              <a:t>Adresse:</a:t>
            </a:r>
            <a:r>
              <a:rPr b="1" lang="de-DE" sz="3100" strike="noStrike">
                <a:solidFill>
                  <a:srgbClr val="ffffff"/>
                </a:solidFill>
                <a:latin typeface="Berlin Sans FB Demi"/>
              </a:rPr>
              <a:t>
</a:t>
            </a: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
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052640"/>
            <a:ext cx="8290800" cy="187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400" strike="noStrike">
                <a:solidFill>
                  <a:srgbClr val="ffffff"/>
                </a:solidFill>
                <a:latin typeface="Calibri"/>
              </a:rPr>
              <a:t>Jugendgästehaus Lindenhof   Fam. Kirchner</a:t>
            </a:r>
            <a:r>
              <a:rPr lang="de-DE" sz="2400" strike="noStrike">
                <a:solidFill>
                  <a:srgbClr val="ffffff"/>
                </a:solidFill>
                <a:latin typeface="Calibri"/>
              </a:rPr>
              <a:t>
</a:t>
            </a:r>
            <a:r>
              <a:rPr lang="de-DE" sz="2400" strike="noStrike">
                <a:solidFill>
                  <a:srgbClr val="ffffff"/>
                </a:solidFill>
                <a:latin typeface="Calibri"/>
              </a:rPr>
              <a:t>Lindenhof 154. 5331 Eben im Pongau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de-DE" sz="2400" strike="noStrike">
                <a:solidFill>
                  <a:srgbClr val="ffffff"/>
                </a:solidFill>
                <a:latin typeface="Calibri"/>
              </a:rPr>
              <a:t>www.</a:t>
            </a:r>
            <a:r>
              <a:rPr b="1" i="1" lang="de-DE" sz="2400" strike="noStrike">
                <a:solidFill>
                  <a:srgbClr val="ffffff"/>
                </a:solidFill>
                <a:latin typeface="Calibri"/>
              </a:rPr>
              <a:t>lindenhof</a:t>
            </a:r>
            <a:r>
              <a:rPr i="1" lang="de-DE" sz="2400" strike="noStrike">
                <a:solidFill>
                  <a:srgbClr val="ffffff"/>
                </a:solidFill>
                <a:latin typeface="Calibri"/>
              </a:rPr>
              <a:t>.co.at/</a:t>
            </a:r>
            <a:endParaRPr/>
          </a:p>
        </p:txBody>
      </p:sp>
      <p:pic>
        <p:nvPicPr>
          <p:cNvPr id="136" name="Grafik 4" descr=""/>
          <p:cNvPicPr/>
          <p:nvPr/>
        </p:nvPicPr>
        <p:blipFill>
          <a:blip r:embed="rId1"/>
          <a:stretch/>
        </p:blipFill>
        <p:spPr>
          <a:xfrm>
            <a:off x="1071360" y="2928960"/>
            <a:ext cx="6143400" cy="342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 strike="noStrike">
                <a:solidFill>
                  <a:srgbClr val="ffffff"/>
                </a:solidFill>
                <a:latin typeface="Berlin Sans FB Demi"/>
              </a:rPr>
              <a:t>Zimmer- Haus </a:t>
            </a:r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95640" y="1556640"/>
            <a:ext cx="3816000" cy="2448000"/>
          </a:xfrm>
          <a:prstGeom prst="rect">
            <a:avLst/>
          </a:prstGeom>
          <a:ln>
            <a:noFill/>
          </a:ln>
        </p:spPr>
      </p:pic>
      <p:pic>
        <p:nvPicPr>
          <p:cNvPr id="139" name="Picture 3" descr=""/>
          <p:cNvPicPr/>
          <p:nvPr/>
        </p:nvPicPr>
        <p:blipFill>
          <a:blip r:embed="rId2"/>
          <a:stretch/>
        </p:blipFill>
        <p:spPr>
          <a:xfrm>
            <a:off x="323640" y="4293000"/>
            <a:ext cx="2952000" cy="2304000"/>
          </a:xfrm>
          <a:prstGeom prst="rect">
            <a:avLst/>
          </a:prstGeom>
          <a:ln>
            <a:noFill/>
          </a:ln>
        </p:spPr>
      </p:pic>
      <p:pic>
        <p:nvPicPr>
          <p:cNvPr id="140" name="Picture 4" descr=""/>
          <p:cNvPicPr/>
          <p:nvPr/>
        </p:nvPicPr>
        <p:blipFill>
          <a:blip r:embed="rId3"/>
          <a:stretch/>
        </p:blipFill>
        <p:spPr>
          <a:xfrm>
            <a:off x="4428000" y="1412640"/>
            <a:ext cx="4464000" cy="2592000"/>
          </a:xfrm>
          <a:prstGeom prst="rect">
            <a:avLst/>
          </a:prstGeom>
          <a:ln>
            <a:noFill/>
          </a:ln>
        </p:spPr>
      </p:pic>
      <p:pic>
        <p:nvPicPr>
          <p:cNvPr id="141" name="Picture 5" descr=""/>
          <p:cNvPicPr/>
          <p:nvPr/>
        </p:nvPicPr>
        <p:blipFill>
          <a:blip r:embed="rId4"/>
          <a:stretch/>
        </p:blipFill>
        <p:spPr>
          <a:xfrm>
            <a:off x="3708000" y="4149000"/>
            <a:ext cx="5256360" cy="25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